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6" r:id="rId2"/>
  </p:sldMasterIdLst>
  <p:notesMasterIdLst>
    <p:notesMasterId r:id="rId18"/>
  </p:notesMasterIdLst>
  <p:sldIdLst>
    <p:sldId id="706" r:id="rId3"/>
    <p:sldId id="694" r:id="rId4"/>
    <p:sldId id="695" r:id="rId5"/>
    <p:sldId id="697" r:id="rId6"/>
    <p:sldId id="696" r:id="rId7"/>
    <p:sldId id="698" r:id="rId8"/>
    <p:sldId id="699" r:id="rId9"/>
    <p:sldId id="700" r:id="rId10"/>
    <p:sldId id="701" r:id="rId11"/>
    <p:sldId id="702" r:id="rId12"/>
    <p:sldId id="704" r:id="rId13"/>
    <p:sldId id="703" r:id="rId14"/>
    <p:sldId id="705" r:id="rId15"/>
    <p:sldId id="707" r:id="rId16"/>
    <p:sldId id="708" r:id="rId17"/>
  </p:sldIdLst>
  <p:sldSz cx="9144000" cy="5143500" type="screen16x9"/>
  <p:notesSz cx="6858000" cy="9144000"/>
  <p:embeddedFontLst>
    <p:embeddedFont>
      <p:font typeface="Cambria Math" pitchFamily="18" charset="0"/>
      <p:regular r:id="rId19"/>
    </p:embeddedFont>
    <p:embeddedFont>
      <p:font typeface="Calibri" pitchFamily="34" charset="0"/>
      <p:regular r:id="rId20"/>
      <p:bold r:id="rId21"/>
      <p:italic r:id="rId22"/>
      <p:boldItalic r:id="rId23"/>
    </p:embeddedFont>
    <p:embeddedFont>
      <p:font typeface="楷体" pitchFamily="49" charset="-122"/>
      <p:regular r:id="rId24"/>
    </p:embeddedFont>
    <p:embeddedFont>
      <p:font typeface="黑体" pitchFamily="49" charset="-122"/>
      <p:regular r:id="rId25"/>
    </p:embeddedFont>
    <p:embeddedFont>
      <p:font typeface="幼圆" pitchFamily="49" charset="-122"/>
      <p:regular r:id="rId26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F22A"/>
    <a:srgbClr val="0000FF"/>
    <a:srgbClr val="FFFF00"/>
    <a:srgbClr val="FF0000"/>
    <a:srgbClr val="AEB3D9"/>
    <a:srgbClr val="D9DEF2"/>
    <a:srgbClr val="6878B4"/>
    <a:srgbClr val="FF9933"/>
    <a:srgbClr val="0099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0" autoAdjust="0"/>
    <p:restoredTop sz="99556" autoAdjust="0"/>
  </p:normalViewPr>
  <p:slideViewPr>
    <p:cSldViewPr>
      <p:cViewPr varScale="1"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1.xml"/><Relationship Id="rId21" Type="http://schemas.openxmlformats.org/officeDocument/2006/relationships/font" Target="fonts/font3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2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6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5.fntdata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font" Target="fonts/font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4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7793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4519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139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6390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431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8401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5672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38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9641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649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46615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756168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56661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8571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296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57766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9222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6621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586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7287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4469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2576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08564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997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66757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9696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52060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01816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104509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155895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03662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849753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37874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46551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471761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50781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2846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42892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8732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21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191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565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855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707904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回顾与整理 开发绿色资源（</a:t>
            </a:r>
            <a:r>
              <a:rPr lang="en-US" altLang="zh-CN" sz="1200" dirty="0" smtClean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3523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656" r:id="rId19"/>
    <p:sldLayoutId id="2147483657" r:id="rId20"/>
    <p:sldLayoutId id="2147483658" r:id="rId21"/>
    <p:sldLayoutId id="2147483659" r:id="rId22"/>
    <p:sldLayoutId id="2147483660" r:id="rId23"/>
    <p:sldLayoutId id="2147483661" r:id="rId24"/>
    <p:sldLayoutId id="2147483662" r:id="rId2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248388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  <p:sldLayoutId id="2147483729" r:id="rId23"/>
    <p:sldLayoutId id="2147483730" r:id="rId24"/>
    <p:sldLayoutId id="2147483731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slide" Target="slide9.xml"/><Relationship Id="rId4" Type="http://schemas.openxmlformats.org/officeDocument/2006/relationships/slide" Target="slide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六年级  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4669837" y="3886050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2278581" y="3886050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="" xmlns:a16="http://schemas.microsoft.com/office/drawing/2014/main" id="{D6576F15-FC59-F645-B9BB-99A40650AF2C}"/>
              </a:ext>
            </a:extLst>
          </p:cNvPr>
          <p:cNvSpPr/>
          <p:nvPr/>
        </p:nvSpPr>
        <p:spPr>
          <a:xfrm>
            <a:off x="4674700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="" xmlns:a16="http://schemas.microsoft.com/office/drawing/2014/main" id="{14484992-177A-7B4A-A42C-270BAA3F58F1}"/>
              </a:ext>
            </a:extLst>
          </p:cNvPr>
          <p:cNvSpPr/>
          <p:nvPr/>
        </p:nvSpPr>
        <p:spPr>
          <a:xfrm>
            <a:off x="229799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85937" y="1435155"/>
            <a:ext cx="7361631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开发绿色资源（</a:t>
            </a:r>
            <a:r>
              <a:rPr lang="en-US" altLang="zh-CN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/>
          <p:cNvSpPr/>
          <p:nvPr/>
        </p:nvSpPr>
        <p:spPr>
          <a:xfrm>
            <a:off x="2320317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情境导入</a:t>
            </a:r>
          </a:p>
        </p:txBody>
      </p:sp>
      <p:sp>
        <p:nvSpPr>
          <p:cNvPr id="17" name="圆角矩形 16">
            <a:hlinkClick r:id="rId3" action="ppaction://hlinksldjump"/>
          </p:cNvPr>
          <p:cNvSpPr/>
          <p:nvPr/>
        </p:nvSpPr>
        <p:spPr>
          <a:xfrm>
            <a:off x="4735265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+mj-ea"/>
                <a:ea typeface="+mj-ea"/>
              </a:rPr>
              <a:t>活动探究</a:t>
            </a:r>
            <a:endParaRPr lang="zh-CN" altLang="en-US" sz="2800" b="1" dirty="0">
              <a:latin typeface="+mj-ea"/>
              <a:ea typeface="+mj-ea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4721962" y="3815526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+mj-ea"/>
                <a:ea typeface="+mj-ea"/>
              </a:rPr>
              <a:t>课外活动</a:t>
            </a:r>
            <a:endParaRPr lang="zh-CN" altLang="en-US" sz="2800" b="1" dirty="0">
              <a:latin typeface="+mj-ea"/>
              <a:ea typeface="+mj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回顾与整理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5" action="ppaction://hlinksldjump"/>
          </p:cNvPr>
          <p:cNvSpPr/>
          <p:nvPr/>
        </p:nvSpPr>
        <p:spPr>
          <a:xfrm>
            <a:off x="2259751" y="3782760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latin typeface="+mj-ea"/>
                <a:ea typeface="+mj-ea"/>
              </a:rPr>
              <a:t>扩展延伸</a:t>
            </a:r>
            <a:endParaRPr lang="zh-CN" altLang="en-US" sz="2800" b="1" dirty="0">
              <a:latin typeface="+mj-ea"/>
              <a:ea typeface="+mj-ea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6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024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752222BE-55F1-4F8C-A174-DF34A6F447E6}"/>
              </a:ext>
            </a:extLst>
          </p:cNvPr>
          <p:cNvGrpSpPr/>
          <p:nvPr/>
        </p:nvGrpSpPr>
        <p:grpSpPr>
          <a:xfrm>
            <a:off x="2987824" y="272829"/>
            <a:ext cx="2042961" cy="606028"/>
            <a:chOff x="2890442" y="364221"/>
            <a:chExt cx="1737093" cy="60602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8" name="矩形: 圆角 17">
              <a:extLst>
                <a:ext uri="{FF2B5EF4-FFF2-40B4-BE49-F238E27FC236}">
                  <a16:creationId xmlns="" xmlns:a16="http://schemas.microsoft.com/office/drawing/2014/main" id="{66083208-06D1-4192-B736-96CFAFF44D2F}"/>
                </a:ext>
              </a:extLst>
            </p:cNvPr>
            <p:cNvSpPr/>
            <p:nvPr/>
          </p:nvSpPr>
          <p:spPr>
            <a:xfrm>
              <a:off x="3368800" y="421573"/>
              <a:ext cx="1258735" cy="460064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太阳能的图片</a:t>
              </a:r>
            </a:p>
          </p:txBody>
        </p:sp>
        <p:sp>
          <p:nvSpPr>
            <p:cNvPr id="19" name="圆: 空心 18">
              <a:extLst>
                <a:ext uri="{FF2B5EF4-FFF2-40B4-BE49-F238E27FC236}">
                  <a16:creationId xmlns="" xmlns:a16="http://schemas.microsoft.com/office/drawing/2014/main" id="{35B5AE57-71B4-43A0-9693-075CD4DAA521}"/>
                </a:ext>
              </a:extLst>
            </p:cNvPr>
            <p:cNvSpPr/>
            <p:nvPr/>
          </p:nvSpPr>
          <p:spPr>
            <a:xfrm>
              <a:off x="2890442" y="364221"/>
              <a:ext cx="576064" cy="606028"/>
            </a:xfrm>
            <a:prstGeom prst="donut">
              <a:avLst>
                <a:gd name="adj" fmla="val 169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3" name="Picture 5" descr="449515537807430229">
            <a:extLst>
              <a:ext uri="{FF2B5EF4-FFF2-40B4-BE49-F238E27FC236}">
                <a16:creationId xmlns="" xmlns:a16="http://schemas.microsoft.com/office/drawing/2014/main" id="{8F1B0B90-C9AD-4366-BF19-493B0DE548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31590"/>
            <a:ext cx="2971828" cy="330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02">
            <a:extLst>
              <a:ext uri="{FF2B5EF4-FFF2-40B4-BE49-F238E27FC236}">
                <a16:creationId xmlns="" xmlns:a16="http://schemas.microsoft.com/office/drawing/2014/main" id="{CF529349-BE7F-4D69-A76E-3BB415741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856" y="1131590"/>
            <a:ext cx="2923520" cy="3356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778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752222BE-55F1-4F8C-A174-DF34A6F447E6}"/>
              </a:ext>
            </a:extLst>
          </p:cNvPr>
          <p:cNvGrpSpPr/>
          <p:nvPr/>
        </p:nvGrpSpPr>
        <p:grpSpPr>
          <a:xfrm>
            <a:off x="2987824" y="272829"/>
            <a:ext cx="2042961" cy="606028"/>
            <a:chOff x="2890442" y="364221"/>
            <a:chExt cx="1737093" cy="60602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8" name="矩形: 圆角 17">
              <a:extLst>
                <a:ext uri="{FF2B5EF4-FFF2-40B4-BE49-F238E27FC236}">
                  <a16:creationId xmlns="" xmlns:a16="http://schemas.microsoft.com/office/drawing/2014/main" id="{66083208-06D1-4192-B736-96CFAFF44D2F}"/>
                </a:ext>
              </a:extLst>
            </p:cNvPr>
            <p:cNvSpPr/>
            <p:nvPr/>
          </p:nvSpPr>
          <p:spPr>
            <a:xfrm>
              <a:off x="3368800" y="421573"/>
              <a:ext cx="1258735" cy="460064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太阳能的用法</a:t>
              </a:r>
            </a:p>
          </p:txBody>
        </p:sp>
        <p:sp>
          <p:nvSpPr>
            <p:cNvPr id="19" name="圆: 空心 18">
              <a:extLst>
                <a:ext uri="{FF2B5EF4-FFF2-40B4-BE49-F238E27FC236}">
                  <a16:creationId xmlns="" xmlns:a16="http://schemas.microsoft.com/office/drawing/2014/main" id="{35B5AE57-71B4-43A0-9693-075CD4DAA521}"/>
                </a:ext>
              </a:extLst>
            </p:cNvPr>
            <p:cNvSpPr/>
            <p:nvPr/>
          </p:nvSpPr>
          <p:spPr>
            <a:xfrm>
              <a:off x="2890442" y="364221"/>
              <a:ext cx="576064" cy="606028"/>
            </a:xfrm>
            <a:prstGeom prst="donut">
              <a:avLst>
                <a:gd name="adj" fmla="val 169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5E30671B-71F4-4158-A52C-89990BD65732}"/>
              </a:ext>
            </a:extLst>
          </p:cNvPr>
          <p:cNvSpPr/>
          <p:nvPr/>
        </p:nvSpPr>
        <p:spPr>
          <a:xfrm>
            <a:off x="671136" y="771550"/>
            <a:ext cx="7740000" cy="4104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在使用太阳能热水器的过程中，有心人会发现，如果巧妙地安排、利用上水时间和上水量，会起到事半功倍的效果。</a:t>
            </a:r>
            <a:b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下面我们介绍几种太阳能热水器的使用技巧： </a:t>
            </a:r>
            <a:b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、洗澡时，如果太阳能热水器里的水已用完，而人还没有冲洗干净，这时可以上几分钟冷水，利用冷水下沉、热水上浮的原理，将真空管内的热水顶出，就能接着洗澡了。 </a:t>
            </a:r>
            <a:b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、利用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的原理，如果洗完澡后，太阳能热水器里还有一点热水，这时上几分钟冷水，所得热水可以多洗一个人（每支真空管产热水量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6.5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升或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升）。 </a:t>
            </a:r>
            <a:b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3" name="图片 12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0815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752222BE-55F1-4F8C-A174-DF34A6F447E6}"/>
              </a:ext>
            </a:extLst>
          </p:cNvPr>
          <p:cNvGrpSpPr/>
          <p:nvPr/>
        </p:nvGrpSpPr>
        <p:grpSpPr>
          <a:xfrm>
            <a:off x="2987824" y="272829"/>
            <a:ext cx="2042961" cy="606028"/>
            <a:chOff x="2890442" y="364221"/>
            <a:chExt cx="1737093" cy="60602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8" name="矩形: 圆角 17">
              <a:extLst>
                <a:ext uri="{FF2B5EF4-FFF2-40B4-BE49-F238E27FC236}">
                  <a16:creationId xmlns="" xmlns:a16="http://schemas.microsoft.com/office/drawing/2014/main" id="{66083208-06D1-4192-B736-96CFAFF44D2F}"/>
                </a:ext>
              </a:extLst>
            </p:cNvPr>
            <p:cNvSpPr/>
            <p:nvPr/>
          </p:nvSpPr>
          <p:spPr>
            <a:xfrm>
              <a:off x="3368800" y="421573"/>
              <a:ext cx="1258735" cy="460064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太阳能的用法</a:t>
              </a:r>
            </a:p>
          </p:txBody>
        </p:sp>
        <p:sp>
          <p:nvSpPr>
            <p:cNvPr id="19" name="圆: 空心 18">
              <a:extLst>
                <a:ext uri="{FF2B5EF4-FFF2-40B4-BE49-F238E27FC236}">
                  <a16:creationId xmlns="" xmlns:a16="http://schemas.microsoft.com/office/drawing/2014/main" id="{35B5AE57-71B4-43A0-9693-075CD4DAA521}"/>
                </a:ext>
              </a:extLst>
            </p:cNvPr>
            <p:cNvSpPr/>
            <p:nvPr/>
          </p:nvSpPr>
          <p:spPr>
            <a:xfrm>
              <a:off x="2890442" y="364221"/>
              <a:ext cx="576064" cy="606028"/>
            </a:xfrm>
            <a:prstGeom prst="donut">
              <a:avLst>
                <a:gd name="adj" fmla="val 169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>
                <a:extLst>
                  <a:ext uri="{FF2B5EF4-FFF2-40B4-BE49-F238E27FC236}">
                    <a16:creationId xmlns="" xmlns:a16="http://schemas.microsoft.com/office/drawing/2014/main" id="{5E30671B-71F4-4158-A52C-89990BD65732}"/>
                  </a:ext>
                </a:extLst>
              </p:cNvPr>
              <p:cNvSpPr/>
              <p:nvPr/>
            </p:nvSpPr>
            <p:spPr>
              <a:xfrm>
                <a:off x="971600" y="1242114"/>
                <a:ext cx="7090712" cy="28418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　　</a:t>
                </a:r>
                <a:r>
                  <a: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C</a:t>
                </a:r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、根据天气预报决定上水量，可以获得比较满意的水温：如果明天晴天，可把水上满；阴天或多云，则上半箱水；有雨，保留原有的水不上冷水。 </a:t>
                </a:r>
                <a:b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</a:br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　　</a:t>
                </a:r>
                <a:r>
                  <a: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D</a:t>
                </a:r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、晚上洗完澡后，如果热水器水箱里还有近</a:t>
                </a:r>
                <a:r>
                  <a: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70%</a:t>
                </a:r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的热水，为了防止热散失过大（水量减少，热散失越快），也要根据天气预报决定上水量；明天晴天，上满水；阴雨天，则上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的水。 </a:t>
                </a:r>
              </a:p>
            </p:txBody>
          </p:sp>
        </mc:Choice>
        <mc:Fallback>
          <p:sp>
            <p:nvSpPr>
              <p:cNvPr id="2" name="矩形 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5E30671B-71F4-4158-A52C-89990BD657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1242114"/>
                <a:ext cx="7090712" cy="2841804"/>
              </a:xfrm>
              <a:prstGeom prst="rect">
                <a:avLst/>
              </a:prstGeom>
              <a:blipFill rotWithShape="1">
                <a:blip r:embed="rId2"/>
                <a:stretch>
                  <a:fillRect l="-1289" t="-1717" r="-1117" b="-2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3" name="图片 12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256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752222BE-55F1-4F8C-A174-DF34A6F447E6}"/>
              </a:ext>
            </a:extLst>
          </p:cNvPr>
          <p:cNvGrpSpPr/>
          <p:nvPr/>
        </p:nvGrpSpPr>
        <p:grpSpPr>
          <a:xfrm>
            <a:off x="3229035" y="182700"/>
            <a:ext cx="2685929" cy="606028"/>
            <a:chOff x="2966142" y="348591"/>
            <a:chExt cx="1661393" cy="60602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8" name="矩形: 圆角 17">
              <a:extLst>
                <a:ext uri="{FF2B5EF4-FFF2-40B4-BE49-F238E27FC236}">
                  <a16:creationId xmlns="" xmlns:a16="http://schemas.microsoft.com/office/drawing/2014/main" id="{66083208-06D1-4192-B736-96CFAFF44D2F}"/>
                </a:ext>
              </a:extLst>
            </p:cNvPr>
            <p:cNvSpPr/>
            <p:nvPr/>
          </p:nvSpPr>
          <p:spPr>
            <a:xfrm>
              <a:off x="3368800" y="421573"/>
              <a:ext cx="1258735" cy="460064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太阳能以后的发展</a:t>
              </a:r>
            </a:p>
          </p:txBody>
        </p:sp>
        <p:sp>
          <p:nvSpPr>
            <p:cNvPr id="19" name="圆: 空心 18">
              <a:extLst>
                <a:ext uri="{FF2B5EF4-FFF2-40B4-BE49-F238E27FC236}">
                  <a16:creationId xmlns="" xmlns:a16="http://schemas.microsoft.com/office/drawing/2014/main" id="{35B5AE57-71B4-43A0-9693-075CD4DAA521}"/>
                </a:ext>
              </a:extLst>
            </p:cNvPr>
            <p:cNvSpPr/>
            <p:nvPr/>
          </p:nvSpPr>
          <p:spPr>
            <a:xfrm>
              <a:off x="2966142" y="348591"/>
              <a:ext cx="476302" cy="606028"/>
            </a:xfrm>
            <a:prstGeom prst="donut">
              <a:avLst>
                <a:gd name="adj" fmla="val 13753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E7C9442D-CC61-4BC2-ADDD-770713169484}"/>
              </a:ext>
            </a:extLst>
          </p:cNvPr>
          <p:cNvSpPr/>
          <p:nvPr/>
        </p:nvSpPr>
        <p:spPr>
          <a:xfrm>
            <a:off x="827584" y="798606"/>
            <a:ext cx="7535553" cy="393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在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全球减排、经济转型、政策扶持和投融资“四轮驱动”下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新兴能源迎来发展机遇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有以下几点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b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(1)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我国作为第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大碳排放国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承受的国际压力和责任都促使我国不得不改变现有的能源结构。</a:t>
            </a:r>
            <a:b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(2)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新能源引领的绿色产业革命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将大大改变现有的工业结构和消费观念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有望成为后金融危机时代的经济发展新引擎。</a:t>
            </a:r>
            <a:b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(3)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各国对于可再生能源的扶持政策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为初创期的产业提供优异的环境和方向引导。</a:t>
            </a:r>
            <a:b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(4)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投资力度的增强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融资渠道的拓宽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保证从研究开发、工业放大到量产的各阶段都可获得充裕的资金支持。在此四要素驱动下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新兴能源有望从小规模高速发展过渡到大规模高速发展阶段。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3" name="图片 12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825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3500118" y="2160432"/>
            <a:ext cx="3389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课本：练一练第</a:t>
            </a:r>
            <a:r>
              <a:rPr lang="en-US" altLang="zh-CN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2555776" y="1779662"/>
            <a:ext cx="4299248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上网搜索太阳能</a:t>
            </a:r>
            <a:r>
              <a:rPr lang="zh-CN" altLang="en-US" sz="3200" b="1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的知</a:t>
            </a:r>
            <a:endParaRPr lang="en-US" altLang="zh-CN" sz="3200" b="1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识</a:t>
            </a:r>
            <a:r>
              <a:rPr lang="zh-CN" altLang="en-US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，写一篇小论文。</a:t>
            </a:r>
            <a:endParaRPr lang="en-US" altLang="zh-CN" sz="3200" b="1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课外活动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121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4022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56">
            <a:extLst>
              <a:ext uri="{FF2B5EF4-FFF2-40B4-BE49-F238E27FC236}">
                <a16:creationId xmlns="" xmlns:a16="http://schemas.microsoft.com/office/drawing/2014/main" id="{E92DA8CC-F6B6-41D3-BF4B-2DE44DE17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2626" y="915566"/>
            <a:ext cx="7751822" cy="181588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丰富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的太阳辐射是重要的能源，是取之不尽，用之不竭，无污染、廉价、人类能够自由利用的能源。研究表明，每秒到达地面的太阳能高达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80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万千瓦时。</a:t>
            </a:r>
          </a:p>
        </p:txBody>
      </p:sp>
      <p:pic>
        <p:nvPicPr>
          <p:cNvPr id="14" name="Picture 3">
            <a:extLst>
              <a:ext uri="{FF2B5EF4-FFF2-40B4-BE49-F238E27FC236}">
                <a16:creationId xmlns="" xmlns:a16="http://schemas.microsoft.com/office/drawing/2014/main" id="{FB66A258-F8E0-448C-82EE-BE3ECA044D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884160"/>
            <a:ext cx="1129465" cy="1343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对话气泡: 圆角矩形 14">
            <a:extLst>
              <a:ext uri="{FF2B5EF4-FFF2-40B4-BE49-F238E27FC236}">
                <a16:creationId xmlns="" xmlns:a16="http://schemas.microsoft.com/office/drawing/2014/main" id="{16FEE29C-69EE-42F1-9766-92C5CA6AA819}"/>
              </a:ext>
            </a:extLst>
          </p:cNvPr>
          <p:cNvSpPr/>
          <p:nvPr/>
        </p:nvSpPr>
        <p:spPr>
          <a:xfrm>
            <a:off x="1763688" y="3075806"/>
            <a:ext cx="3888432" cy="812929"/>
          </a:xfrm>
          <a:prstGeom prst="wedgeRoundRectCallout">
            <a:avLst>
              <a:gd name="adj1" fmla="val 58944"/>
              <a:gd name="adj2" fmla="val 1330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目前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，太阳能发电已经受到世界的普通重视。</a:t>
            </a:r>
          </a:p>
        </p:txBody>
      </p:sp>
      <p:sp>
        <p:nvSpPr>
          <p:cNvPr id="12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802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56">
            <a:extLst>
              <a:ext uri="{FF2B5EF4-FFF2-40B4-BE49-F238E27FC236}">
                <a16:creationId xmlns="" xmlns:a16="http://schemas.microsoft.com/office/drawing/2014/main" id="{E92DA8CC-F6B6-41D3-BF4B-2DE44DE17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4996" y="927995"/>
            <a:ext cx="781146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北京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奥运村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A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B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C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D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区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栋楼顶上统一安装了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6000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平方米太阳能集热板，每平方米集热板每个月可节省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127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千瓦时电能，这套太阳能热水系统的使用寿命是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年。</a:t>
            </a:r>
          </a:p>
        </p:txBody>
      </p:sp>
      <p:sp>
        <p:nvSpPr>
          <p:cNvPr id="17" name="TextBox 56">
            <a:extLst>
              <a:ext uri="{FF2B5EF4-FFF2-40B4-BE49-F238E27FC236}">
                <a16:creationId xmlns="" xmlns:a16="http://schemas.microsoft.com/office/drawing/2014/main" id="{4427E2E0-9E1E-4DA7-8334-D14C410ED6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2643758"/>
            <a:ext cx="782358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）如果每千瓦时电按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0.5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元计算，整套系统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年可节省多少电费？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F73B7539-68D9-492C-B4F8-39213184AC1A}"/>
              </a:ext>
            </a:extLst>
          </p:cNvPr>
          <p:cNvSpPr/>
          <p:nvPr/>
        </p:nvSpPr>
        <p:spPr>
          <a:xfrm>
            <a:off x="1224136" y="3452104"/>
            <a:ext cx="6516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6000×127×12×20÷10000=18288(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万千瓦时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)</a:t>
            </a:r>
            <a:endParaRPr lang="zh-CN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A35D4FC5-21C3-4D54-8D97-2E05F750DFEE}"/>
              </a:ext>
            </a:extLst>
          </p:cNvPr>
          <p:cNvSpPr/>
          <p:nvPr/>
        </p:nvSpPr>
        <p:spPr>
          <a:xfrm>
            <a:off x="1182513" y="3952676"/>
            <a:ext cx="6516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18288×10000×0.5÷10000=9144(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万元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)</a:t>
            </a:r>
            <a:endParaRPr lang="zh-CN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01E1E133-DC65-472A-8A0C-872AD416F9D5}"/>
              </a:ext>
            </a:extLst>
          </p:cNvPr>
          <p:cNvSpPr/>
          <p:nvPr/>
        </p:nvSpPr>
        <p:spPr>
          <a:xfrm>
            <a:off x="1182513" y="4414341"/>
            <a:ext cx="6516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答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整套系统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年可节省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9144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万元电费。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856A79B0-A898-42D5-A54A-FBEB2D149AD3}"/>
              </a:ext>
            </a:extLst>
          </p:cNvPr>
          <p:cNvGrpSpPr/>
          <p:nvPr/>
        </p:nvGrpSpPr>
        <p:grpSpPr>
          <a:xfrm>
            <a:off x="3419872" y="361690"/>
            <a:ext cx="2042961" cy="606028"/>
            <a:chOff x="2890442" y="364221"/>
            <a:chExt cx="1737093" cy="60602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2" name="矩形: 圆角 21">
              <a:extLst>
                <a:ext uri="{FF2B5EF4-FFF2-40B4-BE49-F238E27FC236}">
                  <a16:creationId xmlns="" xmlns:a16="http://schemas.microsoft.com/office/drawing/2014/main" id="{EC0D90CA-636B-47AB-80BC-93278AE436C4}"/>
                </a:ext>
              </a:extLst>
            </p:cNvPr>
            <p:cNvSpPr/>
            <p:nvPr/>
          </p:nvSpPr>
          <p:spPr>
            <a:xfrm>
              <a:off x="3368800" y="421573"/>
              <a:ext cx="1258735" cy="460064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太阳能的利用</a:t>
              </a:r>
            </a:p>
          </p:txBody>
        </p:sp>
        <p:sp>
          <p:nvSpPr>
            <p:cNvPr id="23" name="圆: 空心 22">
              <a:extLst>
                <a:ext uri="{FF2B5EF4-FFF2-40B4-BE49-F238E27FC236}">
                  <a16:creationId xmlns="" xmlns:a16="http://schemas.microsoft.com/office/drawing/2014/main" id="{978C7833-7D2D-4D17-AA7D-5ACF6EE7F0B8}"/>
                </a:ext>
              </a:extLst>
            </p:cNvPr>
            <p:cNvSpPr/>
            <p:nvPr/>
          </p:nvSpPr>
          <p:spPr>
            <a:xfrm>
              <a:off x="2890442" y="364221"/>
              <a:ext cx="576064" cy="606028"/>
            </a:xfrm>
            <a:prstGeom prst="donut">
              <a:avLst>
                <a:gd name="adj" fmla="val 169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活动探究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7" name="图片 26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8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197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56">
            <a:extLst>
              <a:ext uri="{FF2B5EF4-FFF2-40B4-BE49-F238E27FC236}">
                <a16:creationId xmlns="" xmlns:a16="http://schemas.microsoft.com/office/drawing/2014/main" id="{4427E2E0-9E1E-4DA7-8334-D14C410ED6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970731"/>
            <a:ext cx="84395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）按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吨标准煤发电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万千瓦时，每吨煤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800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元计算，整套系统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年可节省多少买煤的资金？（得数保留到整万元）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F73B7539-68D9-492C-B4F8-39213184AC1A}"/>
              </a:ext>
            </a:extLst>
          </p:cNvPr>
          <p:cNvSpPr/>
          <p:nvPr/>
        </p:nvSpPr>
        <p:spPr>
          <a:xfrm>
            <a:off x="1371019" y="2283718"/>
            <a:ext cx="6516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/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18288÷3×800=4876800(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元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≈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488(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万元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)</a:t>
            </a:r>
            <a:endParaRPr lang="zh-CN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01E1E133-DC65-472A-8A0C-872AD416F9D5}"/>
              </a:ext>
            </a:extLst>
          </p:cNvPr>
          <p:cNvSpPr/>
          <p:nvPr/>
        </p:nvSpPr>
        <p:spPr>
          <a:xfrm>
            <a:off x="1259632" y="2787774"/>
            <a:ext cx="6516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/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答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整套系统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年可节省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488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万元买煤的资金。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D51C19D5-15A4-4FAD-9C96-0843FBC210FE}"/>
              </a:ext>
            </a:extLst>
          </p:cNvPr>
          <p:cNvGrpSpPr/>
          <p:nvPr/>
        </p:nvGrpSpPr>
        <p:grpSpPr>
          <a:xfrm>
            <a:off x="3419872" y="339502"/>
            <a:ext cx="2042961" cy="606028"/>
            <a:chOff x="2890442" y="364221"/>
            <a:chExt cx="1737093" cy="60602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2" name="矩形: 圆角 21">
              <a:extLst>
                <a:ext uri="{FF2B5EF4-FFF2-40B4-BE49-F238E27FC236}">
                  <a16:creationId xmlns="" xmlns:a16="http://schemas.microsoft.com/office/drawing/2014/main" id="{841E2D68-F8C7-47A7-B374-E8EC225D6190}"/>
                </a:ext>
              </a:extLst>
            </p:cNvPr>
            <p:cNvSpPr/>
            <p:nvPr/>
          </p:nvSpPr>
          <p:spPr>
            <a:xfrm>
              <a:off x="3368800" y="421573"/>
              <a:ext cx="1258735" cy="460064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太阳能的利用</a:t>
              </a:r>
            </a:p>
          </p:txBody>
        </p:sp>
        <p:sp>
          <p:nvSpPr>
            <p:cNvPr id="23" name="圆: 空心 22">
              <a:extLst>
                <a:ext uri="{FF2B5EF4-FFF2-40B4-BE49-F238E27FC236}">
                  <a16:creationId xmlns="" xmlns:a16="http://schemas.microsoft.com/office/drawing/2014/main" id="{DD93A8E1-2299-4707-8B0A-FAC588425045}"/>
                </a:ext>
              </a:extLst>
            </p:cNvPr>
            <p:cNvSpPr/>
            <p:nvPr/>
          </p:nvSpPr>
          <p:spPr>
            <a:xfrm>
              <a:off x="2890442" y="364221"/>
              <a:ext cx="576064" cy="606028"/>
            </a:xfrm>
            <a:prstGeom prst="donut">
              <a:avLst>
                <a:gd name="adj" fmla="val 169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24" name="Picture 2">
            <a:extLst>
              <a:ext uri="{FF2B5EF4-FFF2-40B4-BE49-F238E27FC236}">
                <a16:creationId xmlns="" xmlns:a16="http://schemas.microsoft.com/office/drawing/2014/main" id="{AAF80B58-54E5-495F-A7A8-071F43EC6C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6072" y="3497245"/>
            <a:ext cx="905608" cy="116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对话气泡: 圆角矩形 24">
            <a:extLst>
              <a:ext uri="{FF2B5EF4-FFF2-40B4-BE49-F238E27FC236}">
                <a16:creationId xmlns="" xmlns:a16="http://schemas.microsoft.com/office/drawing/2014/main" id="{02FE6F4E-AB6C-4F17-A347-98E7C49D1970}"/>
              </a:ext>
            </a:extLst>
          </p:cNvPr>
          <p:cNvSpPr/>
          <p:nvPr/>
        </p:nvSpPr>
        <p:spPr>
          <a:xfrm>
            <a:off x="1989451" y="3291830"/>
            <a:ext cx="5616000" cy="1188000"/>
          </a:xfrm>
          <a:prstGeom prst="wedgeRoundRectCallout">
            <a:avLst>
              <a:gd name="adj1" fmla="val -60061"/>
              <a:gd name="adj2" fmla="val 8567"/>
              <a:gd name="adj3" fmla="val 16667"/>
            </a:avLst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奥运村的太阳能热水系统，不仅节省了数目惊人的费用，节约了煤炭这一不可再生的资源，而且对自然环境没有污染。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6" name="图片 2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22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56">
            <a:extLst>
              <a:ext uri="{FF2B5EF4-FFF2-40B4-BE49-F238E27FC236}">
                <a16:creationId xmlns="" xmlns:a16="http://schemas.microsoft.com/office/drawing/2014/main" id="{E92DA8CC-F6B6-41D3-BF4B-2DE44DE17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971892"/>
            <a:ext cx="612068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）一家三口人使用太阳能热水器洗澡，比用电热水器每天大约可节省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千瓦时电。如果每千瓦时电按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0.5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元计算，这个三口之家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年可节省多少元？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8717BA6B-DDBD-4F1B-85E0-673FCFEE6B06}"/>
              </a:ext>
            </a:extLst>
          </p:cNvPr>
          <p:cNvGrpSpPr/>
          <p:nvPr/>
        </p:nvGrpSpPr>
        <p:grpSpPr>
          <a:xfrm>
            <a:off x="3422174" y="319664"/>
            <a:ext cx="2042961" cy="606028"/>
            <a:chOff x="2890442" y="364221"/>
            <a:chExt cx="1737093" cy="60602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8" name="矩形: 圆角 17">
              <a:extLst>
                <a:ext uri="{FF2B5EF4-FFF2-40B4-BE49-F238E27FC236}">
                  <a16:creationId xmlns="" xmlns:a16="http://schemas.microsoft.com/office/drawing/2014/main" id="{3AE9E5FE-4D5D-41BF-A84B-6CF7A4DB638D}"/>
                </a:ext>
              </a:extLst>
            </p:cNvPr>
            <p:cNvSpPr/>
            <p:nvPr/>
          </p:nvSpPr>
          <p:spPr>
            <a:xfrm>
              <a:off x="3368800" y="421573"/>
              <a:ext cx="1258735" cy="460064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太阳能热水器</a:t>
              </a:r>
            </a:p>
          </p:txBody>
        </p:sp>
        <p:sp>
          <p:nvSpPr>
            <p:cNvPr id="19" name="圆: 空心 18">
              <a:extLst>
                <a:ext uri="{FF2B5EF4-FFF2-40B4-BE49-F238E27FC236}">
                  <a16:creationId xmlns="" xmlns:a16="http://schemas.microsoft.com/office/drawing/2014/main" id="{CF0347EA-9A73-4FCA-B0A3-E9D7DDBE97A3}"/>
                </a:ext>
              </a:extLst>
            </p:cNvPr>
            <p:cNvSpPr/>
            <p:nvPr/>
          </p:nvSpPr>
          <p:spPr>
            <a:xfrm>
              <a:off x="2890442" y="364221"/>
              <a:ext cx="576064" cy="606028"/>
            </a:xfrm>
            <a:prstGeom prst="donut">
              <a:avLst>
                <a:gd name="adj" fmla="val 169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88780831-98B2-43A5-9796-C460EFD25A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0888" y="916585"/>
            <a:ext cx="2317576" cy="1860911"/>
          </a:xfrm>
          <a:prstGeom prst="rect">
            <a:avLst/>
          </a:prstGeom>
        </p:spPr>
      </p:pic>
      <p:sp>
        <p:nvSpPr>
          <p:cNvPr id="20" name="TextBox 56">
            <a:extLst>
              <a:ext uri="{FF2B5EF4-FFF2-40B4-BE49-F238E27FC236}">
                <a16:creationId xmlns="" xmlns:a16="http://schemas.microsoft.com/office/drawing/2014/main" id="{E06670D0-D0F3-4807-905D-0C3AB8BF32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2859782"/>
            <a:ext cx="382963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3×365×0.5=547.5(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元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)</a:t>
            </a:r>
            <a:endParaRPr lang="zh-CN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Box 56">
            <a:extLst>
              <a:ext uri="{FF2B5EF4-FFF2-40B4-BE49-F238E27FC236}">
                <a16:creationId xmlns="" xmlns:a16="http://schemas.microsoft.com/office/drawing/2014/main" id="{9FA4FA94-370F-42B9-BFA0-2B4AD89155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3560698"/>
            <a:ext cx="62737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答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这个三口之家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年可节省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547.5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元。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904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56">
            <a:extLst>
              <a:ext uri="{FF2B5EF4-FFF2-40B4-BE49-F238E27FC236}">
                <a16:creationId xmlns="" xmlns:a16="http://schemas.microsoft.com/office/drawing/2014/main" id="{E92DA8CC-F6B6-41D3-BF4B-2DE44DE17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059582"/>
            <a:ext cx="610736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）如果购买一个太阳能热水器要花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1860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元，这个三口之家几年就可节省够买一个热水器的钱？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8717BA6B-DDBD-4F1B-85E0-673FCFEE6B06}"/>
              </a:ext>
            </a:extLst>
          </p:cNvPr>
          <p:cNvGrpSpPr/>
          <p:nvPr/>
        </p:nvGrpSpPr>
        <p:grpSpPr>
          <a:xfrm>
            <a:off x="3422174" y="319664"/>
            <a:ext cx="2042961" cy="606028"/>
            <a:chOff x="2890442" y="364221"/>
            <a:chExt cx="1737093" cy="60602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8" name="矩形: 圆角 17">
              <a:extLst>
                <a:ext uri="{FF2B5EF4-FFF2-40B4-BE49-F238E27FC236}">
                  <a16:creationId xmlns="" xmlns:a16="http://schemas.microsoft.com/office/drawing/2014/main" id="{3AE9E5FE-4D5D-41BF-A84B-6CF7A4DB638D}"/>
                </a:ext>
              </a:extLst>
            </p:cNvPr>
            <p:cNvSpPr/>
            <p:nvPr/>
          </p:nvSpPr>
          <p:spPr>
            <a:xfrm>
              <a:off x="3368800" y="421573"/>
              <a:ext cx="1258735" cy="460064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太阳能热水器</a:t>
              </a:r>
            </a:p>
          </p:txBody>
        </p:sp>
        <p:sp>
          <p:nvSpPr>
            <p:cNvPr id="19" name="圆: 空心 18">
              <a:extLst>
                <a:ext uri="{FF2B5EF4-FFF2-40B4-BE49-F238E27FC236}">
                  <a16:creationId xmlns="" xmlns:a16="http://schemas.microsoft.com/office/drawing/2014/main" id="{CF0347EA-9A73-4FCA-B0A3-E9D7DDBE97A3}"/>
                </a:ext>
              </a:extLst>
            </p:cNvPr>
            <p:cNvSpPr/>
            <p:nvPr/>
          </p:nvSpPr>
          <p:spPr>
            <a:xfrm>
              <a:off x="2890442" y="364221"/>
              <a:ext cx="576064" cy="606028"/>
            </a:xfrm>
            <a:prstGeom prst="donut">
              <a:avLst>
                <a:gd name="adj" fmla="val 169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56">
            <a:extLst>
              <a:ext uri="{FF2B5EF4-FFF2-40B4-BE49-F238E27FC236}">
                <a16:creationId xmlns="" xmlns:a16="http://schemas.microsoft.com/office/drawing/2014/main" id="{E06670D0-D0F3-4807-905D-0C3AB8BF32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0622" y="2672911"/>
            <a:ext cx="382963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1860÷547.5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≈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4(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)</a:t>
            </a:r>
            <a:endParaRPr lang="zh-CN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Box 56">
            <a:extLst>
              <a:ext uri="{FF2B5EF4-FFF2-40B4-BE49-F238E27FC236}">
                <a16:creationId xmlns="" xmlns:a16="http://schemas.microsoft.com/office/drawing/2014/main" id="{9FA4FA94-370F-42B9-BFA0-2B4AD89155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3488690"/>
            <a:ext cx="81369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答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这个三口之家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年就可节省够买一个热水器的钱。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3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8780831-98B2-43A5-9796-C460EFD25A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0888" y="916585"/>
            <a:ext cx="2317576" cy="186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7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56">
            <a:extLst>
              <a:ext uri="{FF2B5EF4-FFF2-40B4-BE49-F238E27FC236}">
                <a16:creationId xmlns="" xmlns:a16="http://schemas.microsoft.com/office/drawing/2014/main" id="{E92DA8CC-F6B6-41D3-BF4B-2DE44DE17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042739"/>
            <a:ext cx="648072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）一户人家使用太阳灶，每天可节省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千克煤。如果每吨煤按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800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元计算，这户人家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年可节省多少买煤的钱？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8717BA6B-DDBD-4F1B-85E0-673FCFEE6B06}"/>
              </a:ext>
            </a:extLst>
          </p:cNvPr>
          <p:cNvGrpSpPr/>
          <p:nvPr/>
        </p:nvGrpSpPr>
        <p:grpSpPr>
          <a:xfrm>
            <a:off x="3422174" y="319664"/>
            <a:ext cx="2042961" cy="606028"/>
            <a:chOff x="2890442" y="364221"/>
            <a:chExt cx="1737093" cy="60602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8" name="矩形: 圆角 17">
              <a:extLst>
                <a:ext uri="{FF2B5EF4-FFF2-40B4-BE49-F238E27FC236}">
                  <a16:creationId xmlns="" xmlns:a16="http://schemas.microsoft.com/office/drawing/2014/main" id="{3AE9E5FE-4D5D-41BF-A84B-6CF7A4DB638D}"/>
                </a:ext>
              </a:extLst>
            </p:cNvPr>
            <p:cNvSpPr/>
            <p:nvPr/>
          </p:nvSpPr>
          <p:spPr>
            <a:xfrm>
              <a:off x="3368800" y="421573"/>
              <a:ext cx="1258735" cy="460064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太 阳 灶</a:t>
              </a:r>
            </a:p>
          </p:txBody>
        </p:sp>
        <p:sp>
          <p:nvSpPr>
            <p:cNvPr id="19" name="圆: 空心 18">
              <a:extLst>
                <a:ext uri="{FF2B5EF4-FFF2-40B4-BE49-F238E27FC236}">
                  <a16:creationId xmlns="" xmlns:a16="http://schemas.microsoft.com/office/drawing/2014/main" id="{CF0347EA-9A73-4FCA-B0A3-E9D7DDBE97A3}"/>
                </a:ext>
              </a:extLst>
            </p:cNvPr>
            <p:cNvSpPr/>
            <p:nvPr/>
          </p:nvSpPr>
          <p:spPr>
            <a:xfrm>
              <a:off x="2890442" y="364221"/>
              <a:ext cx="576064" cy="606028"/>
            </a:xfrm>
            <a:prstGeom prst="donut">
              <a:avLst>
                <a:gd name="adj" fmla="val 169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56">
            <a:extLst>
              <a:ext uri="{FF2B5EF4-FFF2-40B4-BE49-F238E27FC236}">
                <a16:creationId xmlns="" xmlns:a16="http://schemas.microsoft.com/office/drawing/2014/main" id="{E06670D0-D0F3-4807-905D-0C3AB8BF32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3608" y="2571750"/>
            <a:ext cx="382963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365×6=2190(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千克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)</a:t>
            </a:r>
            <a:endParaRPr lang="zh-CN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Box 56">
            <a:extLst>
              <a:ext uri="{FF2B5EF4-FFF2-40B4-BE49-F238E27FC236}">
                <a16:creationId xmlns="" xmlns:a16="http://schemas.microsoft.com/office/drawing/2014/main" id="{9FA4FA94-370F-42B9-BFA0-2B4AD89155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3600709"/>
            <a:ext cx="775393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答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如果每吨煤按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800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元计算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这户人家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年可节省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1752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元买煤的钱。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D681EF85-CBB1-48CD-ADB8-03AB75F7B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224" y="704996"/>
            <a:ext cx="2205845" cy="1805765"/>
          </a:xfrm>
          <a:prstGeom prst="rect">
            <a:avLst/>
          </a:prstGeom>
        </p:spPr>
      </p:pic>
      <p:sp>
        <p:nvSpPr>
          <p:cNvPr id="21" name="TextBox 56">
            <a:extLst>
              <a:ext uri="{FF2B5EF4-FFF2-40B4-BE49-F238E27FC236}">
                <a16:creationId xmlns="" xmlns:a16="http://schemas.microsoft.com/office/drawing/2014/main" id="{E7B39E0A-5B0E-4F01-99DE-A617FF7B7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2769" y="2573433"/>
            <a:ext cx="382963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2190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千克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=2.19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吨</a:t>
            </a:r>
          </a:p>
        </p:txBody>
      </p:sp>
      <p:sp>
        <p:nvSpPr>
          <p:cNvPr id="23" name="TextBox 56">
            <a:extLst>
              <a:ext uri="{FF2B5EF4-FFF2-40B4-BE49-F238E27FC236}">
                <a16:creationId xmlns="" xmlns:a16="http://schemas.microsoft.com/office/drawing/2014/main" id="{D7AF4327-49DF-4C81-9A8B-96EE4BA6D4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3608" y="3096653"/>
            <a:ext cx="382963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2.19×800=1752(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元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)</a:t>
            </a:r>
            <a:endParaRPr lang="zh-CN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5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0523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1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56">
            <a:extLst>
              <a:ext uri="{FF2B5EF4-FFF2-40B4-BE49-F238E27FC236}">
                <a16:creationId xmlns="" xmlns:a16="http://schemas.microsoft.com/office/drawing/2014/main" id="{E92DA8CC-F6B6-41D3-BF4B-2DE44DE17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1054412"/>
            <a:ext cx="576064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）如果一个村有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103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户人家，这个村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年可节省多少买煤的钱？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8717BA6B-DDBD-4F1B-85E0-673FCFEE6B06}"/>
              </a:ext>
            </a:extLst>
          </p:cNvPr>
          <p:cNvGrpSpPr/>
          <p:nvPr/>
        </p:nvGrpSpPr>
        <p:grpSpPr>
          <a:xfrm>
            <a:off x="3422174" y="319664"/>
            <a:ext cx="2042961" cy="606028"/>
            <a:chOff x="2890442" y="364221"/>
            <a:chExt cx="1737093" cy="60602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8" name="矩形: 圆角 17">
              <a:extLst>
                <a:ext uri="{FF2B5EF4-FFF2-40B4-BE49-F238E27FC236}">
                  <a16:creationId xmlns="" xmlns:a16="http://schemas.microsoft.com/office/drawing/2014/main" id="{3AE9E5FE-4D5D-41BF-A84B-6CF7A4DB638D}"/>
                </a:ext>
              </a:extLst>
            </p:cNvPr>
            <p:cNvSpPr/>
            <p:nvPr/>
          </p:nvSpPr>
          <p:spPr>
            <a:xfrm>
              <a:off x="3368800" y="421573"/>
              <a:ext cx="1258735" cy="460064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太 阳 灶</a:t>
              </a:r>
            </a:p>
          </p:txBody>
        </p:sp>
        <p:sp>
          <p:nvSpPr>
            <p:cNvPr id="19" name="圆: 空心 18">
              <a:extLst>
                <a:ext uri="{FF2B5EF4-FFF2-40B4-BE49-F238E27FC236}">
                  <a16:creationId xmlns="" xmlns:a16="http://schemas.microsoft.com/office/drawing/2014/main" id="{CF0347EA-9A73-4FCA-B0A3-E9D7DDBE97A3}"/>
                </a:ext>
              </a:extLst>
            </p:cNvPr>
            <p:cNvSpPr/>
            <p:nvPr/>
          </p:nvSpPr>
          <p:spPr>
            <a:xfrm>
              <a:off x="2890442" y="364221"/>
              <a:ext cx="576064" cy="606028"/>
            </a:xfrm>
            <a:prstGeom prst="donut">
              <a:avLst>
                <a:gd name="adj" fmla="val 169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TextBox 56">
            <a:extLst>
              <a:ext uri="{FF2B5EF4-FFF2-40B4-BE49-F238E27FC236}">
                <a16:creationId xmlns="" xmlns:a16="http://schemas.microsoft.com/office/drawing/2014/main" id="{9FA4FA94-370F-42B9-BFA0-2B4AD89155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6363" y="2819926"/>
            <a:ext cx="64459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答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这个村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年可节省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180456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元买煤的钱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23" name="TextBox 56">
            <a:extLst>
              <a:ext uri="{FF2B5EF4-FFF2-40B4-BE49-F238E27FC236}">
                <a16:creationId xmlns="" xmlns:a16="http://schemas.microsoft.com/office/drawing/2014/main" id="{D7AF4327-49DF-4C81-9A8B-96EE4BA6D4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0361" y="2211710"/>
            <a:ext cx="44406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1752×103=180456(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元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)</a:t>
            </a:r>
            <a:endParaRPr lang="zh-CN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4" name="Picture 3">
            <a:extLst>
              <a:ext uri="{FF2B5EF4-FFF2-40B4-BE49-F238E27FC236}">
                <a16:creationId xmlns="" xmlns:a16="http://schemas.microsoft.com/office/drawing/2014/main" id="{03D3D032-EBA7-453F-9623-F49B6BA5ED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1560" y="3559676"/>
            <a:ext cx="888269" cy="956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对话气泡: 圆角矩形 24">
            <a:extLst>
              <a:ext uri="{FF2B5EF4-FFF2-40B4-BE49-F238E27FC236}">
                <a16:creationId xmlns="" xmlns:a16="http://schemas.microsoft.com/office/drawing/2014/main" id="{7040590E-0EBC-4A2D-B181-536E40DB1AF6}"/>
              </a:ext>
            </a:extLst>
          </p:cNvPr>
          <p:cNvSpPr/>
          <p:nvPr/>
        </p:nvSpPr>
        <p:spPr>
          <a:xfrm>
            <a:off x="1787391" y="3622347"/>
            <a:ext cx="5220705" cy="800939"/>
          </a:xfrm>
          <a:prstGeom prst="wedgeRoundRectCallout">
            <a:avLst>
              <a:gd name="adj1" fmla="val -54848"/>
              <a:gd name="adj2" fmla="val 4712"/>
              <a:gd name="adj3" fmla="val 16667"/>
            </a:avLst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太阳能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是取之不尽，用之不竭，无污染、廉价及能够自由利用的能源。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D681EF85-CBB1-48CD-ADB8-03AB75F7B8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8224" y="704996"/>
            <a:ext cx="2205845" cy="1805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06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AE0A1ED-C84B-4B74-8119-C70A78F0885C}"/>
              </a:ext>
            </a:extLst>
          </p:cNvPr>
          <p:cNvSpPr/>
          <p:nvPr/>
        </p:nvSpPr>
        <p:spPr>
          <a:xfrm>
            <a:off x="827584" y="1094071"/>
            <a:ext cx="7574046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由于大量燃烧矿物能源，造成了全球性的环境污染和生态破坏，对人类的生存和发展构成威胁。在这样背景下，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1992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年联合国在巴西召开“世界环境与发展大会 。世界上太阳能研究的重点仍是太阳能动力装置，但采用的聚光方式多样化，且开始采用平板集热器和低沸点工质，装置逐渐扩大，最大输出功率达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73.64kW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，实用目的比较明确，造价仍然很高。建造的典型装置有：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1901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年，在美国加州建成一台太阳能抽水装置，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1902-1908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年，在美国建造了五套双循环太阳能发动机，采用平板集热器和低沸点工质；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1913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年，在埃及开罗以南建成一台由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个抛物槽镜组成的太阳能水泵，每个长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62.5m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，宽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4m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，总采光面积达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1250m2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752222BE-55F1-4F8C-A174-DF34A6F447E6}"/>
              </a:ext>
            </a:extLst>
          </p:cNvPr>
          <p:cNvGrpSpPr/>
          <p:nvPr/>
        </p:nvGrpSpPr>
        <p:grpSpPr>
          <a:xfrm>
            <a:off x="2987824" y="272829"/>
            <a:ext cx="2042961" cy="606028"/>
            <a:chOff x="2890442" y="364221"/>
            <a:chExt cx="1737093" cy="60602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8" name="矩形: 圆角 17">
              <a:extLst>
                <a:ext uri="{FF2B5EF4-FFF2-40B4-BE49-F238E27FC236}">
                  <a16:creationId xmlns="" xmlns:a16="http://schemas.microsoft.com/office/drawing/2014/main" id="{66083208-06D1-4192-B736-96CFAFF44D2F}"/>
                </a:ext>
              </a:extLst>
            </p:cNvPr>
            <p:cNvSpPr/>
            <p:nvPr/>
          </p:nvSpPr>
          <p:spPr>
            <a:xfrm>
              <a:off x="3368800" y="421573"/>
              <a:ext cx="1258735" cy="460064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太阳能的由来</a:t>
              </a:r>
            </a:p>
          </p:txBody>
        </p:sp>
        <p:sp>
          <p:nvSpPr>
            <p:cNvPr id="19" name="圆: 空心 18">
              <a:extLst>
                <a:ext uri="{FF2B5EF4-FFF2-40B4-BE49-F238E27FC236}">
                  <a16:creationId xmlns="" xmlns:a16="http://schemas.microsoft.com/office/drawing/2014/main" id="{35B5AE57-71B4-43A0-9693-075CD4DAA521}"/>
                </a:ext>
              </a:extLst>
            </p:cNvPr>
            <p:cNvSpPr/>
            <p:nvPr/>
          </p:nvSpPr>
          <p:spPr>
            <a:xfrm>
              <a:off x="2890442" y="364221"/>
              <a:ext cx="576064" cy="606028"/>
            </a:xfrm>
            <a:prstGeom prst="donut">
              <a:avLst>
                <a:gd name="adj" fmla="val 169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扩展延伸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11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815</Words>
  <Application>Microsoft Office PowerPoint</Application>
  <PresentationFormat>全屏显示(16:9)</PresentationFormat>
  <Paragraphs>70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Arial</vt:lpstr>
      <vt:lpstr>宋体</vt:lpstr>
      <vt:lpstr>Cambria Math</vt:lpstr>
      <vt:lpstr>Calibri</vt:lpstr>
      <vt:lpstr>楷体</vt:lpstr>
      <vt:lpstr>黑体</vt:lpstr>
      <vt:lpstr>幼圆</vt:lpstr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2018-11-02T01:16:30Z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